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1" r:id="rId1"/>
  </p:sldMasterIdLst>
  <p:notesMasterIdLst>
    <p:notesMasterId r:id="rId14"/>
  </p:notesMasterIdLst>
  <p:sldIdLst>
    <p:sldId id="257" r:id="rId2"/>
    <p:sldId id="363" r:id="rId3"/>
    <p:sldId id="364" r:id="rId4"/>
    <p:sldId id="368" r:id="rId5"/>
    <p:sldId id="369" r:id="rId6"/>
    <p:sldId id="367" r:id="rId7"/>
    <p:sldId id="370" r:id="rId8"/>
    <p:sldId id="371" r:id="rId9"/>
    <p:sldId id="372" r:id="rId10"/>
    <p:sldId id="373" r:id="rId11"/>
    <p:sldId id="365" r:id="rId12"/>
    <p:sldId id="362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F00"/>
    <a:srgbClr val="7A81FF"/>
    <a:srgbClr val="000000"/>
    <a:srgbClr val="FFFFFF"/>
    <a:srgbClr val="FF0000"/>
    <a:srgbClr val="FFFD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20" autoAdjust="0"/>
    <p:restoredTop sz="79375" autoAdjust="0"/>
  </p:normalViewPr>
  <p:slideViewPr>
    <p:cSldViewPr snapToGrid="0" snapToObjects="1">
      <p:cViewPr varScale="1">
        <p:scale>
          <a:sx n="74" d="100"/>
          <a:sy n="74" d="100"/>
        </p:scale>
        <p:origin x="170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34BC24-6EA9-3643-AA4E-61AC575233AB}" type="datetimeFigureOut">
              <a:rPr lang="en-US" smtClean="0"/>
              <a:t>3/13/16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A26C95-8612-7A4E-A12E-FA922F31E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711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A93C6-164B-E24B-B911-95C0517FFB9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963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A93C6-164B-E24B-B911-95C0517FFB9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798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A93C6-164B-E24B-B911-95C0517FFB9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697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A93C6-164B-E24B-B911-95C0517FFB9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680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A93C6-164B-E24B-B911-95C0517FFB9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820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A93C6-164B-E24B-B911-95C0517FFB9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818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A93C6-164B-E24B-B911-95C0517FFB9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572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A93C6-164B-E24B-B911-95C0517FFB9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5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A93C6-164B-E24B-B911-95C0517FFB9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125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A93C6-164B-E24B-B911-95C0517FFB9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094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A93C6-164B-E24B-B911-95C0517FFB9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2449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A93C6-164B-E24B-B911-95C0517FFB9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200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89715-C130-B54F-9C01-73DC09EAE5BD}" type="datetimeFigureOut">
              <a:rPr lang="en-US" smtClean="0"/>
              <a:t>3/13/16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4B5B2-7AF6-0549-9E54-2170F7395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67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89715-C130-B54F-9C01-73DC09EAE5BD}" type="datetimeFigureOut">
              <a:rPr lang="en-US" smtClean="0"/>
              <a:t>3/13/16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4B5B2-7AF6-0549-9E54-2170F7395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597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89715-C130-B54F-9C01-73DC09EAE5BD}" type="datetimeFigureOut">
              <a:rPr lang="en-US" smtClean="0"/>
              <a:t>3/13/16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4B5B2-7AF6-0549-9E54-2170F7395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02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89715-C130-B54F-9C01-73DC09EAE5BD}" type="datetimeFigureOut">
              <a:rPr lang="en-US" smtClean="0"/>
              <a:t>3/13/16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4B5B2-7AF6-0549-9E54-2170F7395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45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89715-C130-B54F-9C01-73DC09EAE5BD}" type="datetimeFigureOut">
              <a:rPr lang="en-US" smtClean="0"/>
              <a:t>3/13/16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4B5B2-7AF6-0549-9E54-2170F7395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884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89715-C130-B54F-9C01-73DC09EAE5BD}" type="datetimeFigureOut">
              <a:rPr lang="en-US" smtClean="0"/>
              <a:t>3/13/16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4B5B2-7AF6-0549-9E54-2170F7395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806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89715-C130-B54F-9C01-73DC09EAE5BD}" type="datetimeFigureOut">
              <a:rPr lang="en-US" smtClean="0"/>
              <a:t>3/13/16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4B5B2-7AF6-0549-9E54-2170F7395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65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89715-C130-B54F-9C01-73DC09EAE5BD}" type="datetimeFigureOut">
              <a:rPr lang="en-US" smtClean="0"/>
              <a:t>3/13/16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4B5B2-7AF6-0549-9E54-2170F7395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62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89715-C130-B54F-9C01-73DC09EAE5BD}" type="datetimeFigureOut">
              <a:rPr lang="en-US" smtClean="0"/>
              <a:t>3/13/16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4B5B2-7AF6-0549-9E54-2170F7395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83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89715-C130-B54F-9C01-73DC09EAE5BD}" type="datetimeFigureOut">
              <a:rPr lang="en-US" smtClean="0"/>
              <a:t>3/13/16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4B5B2-7AF6-0549-9E54-2170F7395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321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89715-C130-B54F-9C01-73DC09EAE5BD}" type="datetimeFigureOut">
              <a:rPr lang="en-US" smtClean="0"/>
              <a:t>3/13/16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4B5B2-7AF6-0549-9E54-2170F7395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270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89715-C130-B54F-9C01-73DC09EAE5BD}" type="datetimeFigureOut">
              <a:rPr lang="en-US" smtClean="0"/>
              <a:t>3/13/16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4B5B2-7AF6-0549-9E54-2170F7395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140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.em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7.png"/><Relationship Id="rId5" Type="http://schemas.openxmlformats.org/officeDocument/2006/relationships/image" Target="../media/image8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9.tiff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tiff"/><Relationship Id="rId5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BA2-38A0-C24F-B901-2DF08BAFC766}" type="slidenum">
              <a:rPr lang="en-US" smtClean="0">
                <a:latin typeface="Arial"/>
                <a:cs typeface="Arial"/>
              </a:rPr>
              <a:t>1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8" name="Subtitle 5"/>
          <p:cNvSpPr txBox="1">
            <a:spLocks/>
          </p:cNvSpPr>
          <p:nvPr/>
        </p:nvSpPr>
        <p:spPr>
          <a:xfrm>
            <a:off x="11868" y="5288690"/>
            <a:ext cx="9119099" cy="10676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0" marR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0" marR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0" marR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0" marR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0" marR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0" marR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0" marR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r>
              <a:rPr lang="en-US" sz="2000" dirty="0" err="1" smtClean="0">
                <a:solidFill>
                  <a:schemeClr val="tx1"/>
                </a:solidFill>
              </a:rPr>
              <a:t>Qingxiao</a:t>
            </a:r>
            <a:r>
              <a:rPr lang="en-US" sz="2000" dirty="0" smtClean="0">
                <a:solidFill>
                  <a:schemeClr val="tx1"/>
                </a:solidFill>
              </a:rPr>
              <a:t> Dong		</a:t>
            </a:r>
            <a:r>
              <a:rPr lang="en-US" sz="2000" dirty="0" err="1" smtClean="0">
                <a:solidFill>
                  <a:schemeClr val="tx1"/>
                </a:solidFill>
              </a:rPr>
              <a:t>Yunchen</a:t>
            </a:r>
            <a:r>
              <a:rPr lang="en-US" sz="2000" dirty="0" smtClean="0">
                <a:solidFill>
                  <a:schemeClr val="tx1"/>
                </a:solidFill>
              </a:rPr>
              <a:t> Wei		Yang Wu</a:t>
            </a:r>
            <a:r>
              <a:rPr lang="en-US" sz="2400" dirty="0" smtClean="0">
                <a:solidFill>
                  <a:schemeClr val="tx1"/>
                </a:solidFill>
              </a:rPr>
              <a:t/>
            </a:r>
            <a:br>
              <a:rPr lang="en-US" sz="2400" dirty="0" smtClean="0">
                <a:solidFill>
                  <a:schemeClr val="tx1"/>
                </a:solidFill>
              </a:rPr>
            </a:br>
            <a:endParaRPr lang="en-US" sz="1800" dirty="0" smtClean="0">
              <a:solidFill>
                <a:schemeClr val="tx1"/>
              </a:solidFill>
            </a:endParaRPr>
          </a:p>
        </p:txBody>
      </p:sp>
      <p:pic>
        <p:nvPicPr>
          <p:cNvPr id="10" name="Picture 9" descr="penn_blu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1" y="6172531"/>
            <a:ext cx="2025072" cy="66744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801194" y="4790080"/>
            <a:ext cx="38702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600"/>
              </a:spcBef>
            </a:pPr>
            <a:r>
              <a:rPr lang="en-US" sz="2000" b="1" dirty="0" smtClean="0">
                <a:latin typeface="Arial"/>
                <a:cs typeface="Arial"/>
              </a:rPr>
              <a:t>Team: Penn-Defined </a:t>
            </a:r>
            <a:r>
              <a:rPr lang="en-US" sz="2000" b="1" dirty="0">
                <a:latin typeface="Arial"/>
                <a:cs typeface="Arial"/>
              </a:rPr>
              <a:t>Networks</a:t>
            </a:r>
          </a:p>
        </p:txBody>
      </p:sp>
      <p:sp>
        <p:nvSpPr>
          <p:cNvPr id="16" name="Shape 25"/>
          <p:cNvSpPr txBox="1"/>
          <p:nvPr/>
        </p:nvSpPr>
        <p:spPr>
          <a:xfrm>
            <a:off x="-15734" y="1687215"/>
            <a:ext cx="9146699" cy="12524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600"/>
              </a:spcBef>
            </a:pPr>
            <a:r>
              <a:rPr lang="en-US" sz="4400" b="1" dirty="0">
                <a:latin typeface="Arial"/>
                <a:cs typeface="Arial"/>
              </a:rPr>
              <a:t>Building </a:t>
            </a:r>
            <a:r>
              <a:rPr lang="en-US" sz="4400" b="1" dirty="0" smtClean="0">
                <a:latin typeface="Arial"/>
                <a:cs typeface="Arial"/>
              </a:rPr>
              <a:t>the Next WAN</a:t>
            </a:r>
          </a:p>
          <a:p>
            <a:pPr lvl="0" algn="ctr">
              <a:spcBef>
                <a:spcPts val="600"/>
              </a:spcBef>
            </a:pPr>
            <a:r>
              <a:rPr lang="en-US" sz="2000" b="1" dirty="0" smtClean="0">
                <a:latin typeface="Arial"/>
                <a:cs typeface="Arial"/>
              </a:rPr>
              <a:t>Our experience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3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13"/>
    </mc:Choice>
    <mc:Fallback xmlns="">
      <p:transition spd="slow" advTm="29513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BA2-38A0-C24F-B901-2DF08BAFC766}" type="slidenum">
              <a:rPr lang="en-US" smtClean="0">
                <a:latin typeface="Arial"/>
                <a:cs typeface="Arial"/>
              </a:rPr>
              <a:t>10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7" name="Shape 37"/>
          <p:cNvSpPr txBox="1">
            <a:spLocks/>
          </p:cNvSpPr>
          <p:nvPr/>
        </p:nvSpPr>
        <p:spPr>
          <a:xfrm>
            <a:off x="17143" y="965206"/>
            <a:ext cx="9126855" cy="543952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7300" indent="-342900" algn="l">
              <a:buFontTx/>
              <a:buChar char="-"/>
            </a:pP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Pricing network resources adaptively</a:t>
            </a:r>
          </a:p>
        </p:txBody>
      </p:sp>
      <p:sp>
        <p:nvSpPr>
          <p:cNvPr id="25" name="Shape 36"/>
          <p:cNvSpPr txBox="1">
            <a:spLocks/>
          </p:cNvSpPr>
          <p:nvPr/>
        </p:nvSpPr>
        <p:spPr>
          <a:xfrm>
            <a:off x="17144" y="11590"/>
            <a:ext cx="9126855" cy="909182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algn="l"/>
            <a:r>
              <a:rPr lang="en-US" sz="3200" b="1" dirty="0" smtClean="0">
                <a:latin typeface="Arial"/>
                <a:cs typeface="Arial"/>
              </a:rPr>
              <a:t>Solution #3: </a:t>
            </a:r>
            <a:r>
              <a:rPr lang="en-US" sz="3200" dirty="0" smtClean="0">
                <a:latin typeface="Arial"/>
                <a:cs typeface="Arial"/>
              </a:rPr>
              <a:t>Interface with customers</a:t>
            </a:r>
            <a:endParaRPr lang="en" sz="3200" dirty="0">
              <a:latin typeface="Arial"/>
              <a:cs typeface="Arial"/>
            </a:endParaRPr>
          </a:p>
        </p:txBody>
      </p:sp>
      <p:sp>
        <p:nvSpPr>
          <p:cNvPr id="12" name="Shape 37"/>
          <p:cNvSpPr txBox="1">
            <a:spLocks/>
          </p:cNvSpPr>
          <p:nvPr/>
        </p:nvSpPr>
        <p:spPr>
          <a:xfrm>
            <a:off x="14990" y="1367136"/>
            <a:ext cx="9126855" cy="543952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7300" indent="-342900" algn="l">
              <a:buFontTx/>
              <a:buChar char="-"/>
            </a:pP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Applications can adapt to changing prices</a:t>
            </a:r>
          </a:p>
        </p:txBody>
      </p:sp>
      <p:pic>
        <p:nvPicPr>
          <p:cNvPr id="8" name="Picture 7" descr="penn_blu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1" y="6172531"/>
            <a:ext cx="2025072" cy="66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82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"/>
    </mc:Choice>
    <mc:Fallback xmlns="">
      <p:transition spd="slow" advTm="167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BA2-38A0-C24F-B901-2DF08BAFC766}" type="slidenum">
              <a:rPr lang="en-US" smtClean="0">
                <a:latin typeface="Arial"/>
                <a:cs typeface="Arial"/>
              </a:rPr>
              <a:t>11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7" name="Shape 37"/>
          <p:cNvSpPr txBox="1">
            <a:spLocks/>
          </p:cNvSpPr>
          <p:nvPr/>
        </p:nvSpPr>
        <p:spPr>
          <a:xfrm>
            <a:off x="17143" y="965205"/>
            <a:ext cx="9126855" cy="1432937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7300" indent="-342900" algn="l">
              <a:buFontTx/>
              <a:buChar char="-"/>
            </a:pPr>
            <a:endParaRPr lang="en-US" sz="2400" dirty="0" smtClean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5" name="Shape 36"/>
          <p:cNvSpPr txBox="1">
            <a:spLocks/>
          </p:cNvSpPr>
          <p:nvPr/>
        </p:nvSpPr>
        <p:spPr>
          <a:xfrm>
            <a:off x="17144" y="11590"/>
            <a:ext cx="9126855" cy="909182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algn="l"/>
            <a:r>
              <a:rPr lang="en-US" sz="3200" b="1" dirty="0" smtClean="0">
                <a:latin typeface="Arial"/>
                <a:cs typeface="Arial"/>
              </a:rPr>
              <a:t>Demo #3: </a:t>
            </a:r>
            <a:r>
              <a:rPr lang="en-US" sz="3200" dirty="0">
                <a:latin typeface="Arial"/>
                <a:cs typeface="Arial"/>
              </a:rPr>
              <a:t>Delivering more value</a:t>
            </a:r>
            <a:r>
              <a:rPr lang="en-US" sz="3200" dirty="0" smtClean="0">
                <a:latin typeface="Arial"/>
                <a:cs typeface="Arial"/>
              </a:rPr>
              <a:t> </a:t>
            </a:r>
            <a:endParaRPr lang="en" sz="3200" dirty="0">
              <a:latin typeface="Arial"/>
              <a:cs typeface="Arial"/>
            </a:endParaRPr>
          </a:p>
        </p:txBody>
      </p:sp>
      <p:sp>
        <p:nvSpPr>
          <p:cNvPr id="8" name="Shape 37"/>
          <p:cNvSpPr txBox="1">
            <a:spLocks/>
          </p:cNvSpPr>
          <p:nvPr/>
        </p:nvSpPr>
        <p:spPr>
          <a:xfrm>
            <a:off x="169543" y="1012676"/>
            <a:ext cx="9126855" cy="543952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7300" indent="-342900" algn="l">
              <a:buFontTx/>
              <a:buChar char="-"/>
            </a:pP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Example: cheaper backup through network awareness</a:t>
            </a:r>
            <a:r>
              <a:rPr lang="en-US" sz="24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(#3-1 </a:t>
            </a:r>
            <a:r>
              <a:rPr lang="en-US" sz="2400" dirty="0" err="1" smtClean="0">
                <a:solidFill>
                  <a:srgbClr val="000090"/>
                </a:solidFill>
                <a:latin typeface="Arial"/>
                <a:cs typeface="Arial"/>
              </a:rPr>
              <a:t>Yunchen</a:t>
            </a: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-494674" y="5556312"/>
            <a:ext cx="912900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algn="ctr"/>
            <a:r>
              <a:rPr lang="en-US" sz="2300" b="1" dirty="0" smtClean="0">
                <a:solidFill>
                  <a:srgbClr val="FF0000"/>
                </a:solidFill>
                <a:latin typeface="Arial"/>
                <a:cs typeface="Arial"/>
              </a:rPr>
              <a:t>Recap: delivering value by </a:t>
            </a:r>
          </a:p>
          <a:p>
            <a:pPr marL="914400" algn="ctr"/>
            <a:r>
              <a:rPr lang="en-US" sz="2300" b="1" dirty="0" smtClean="0">
                <a:solidFill>
                  <a:srgbClr val="FF0000"/>
                </a:solidFill>
                <a:latin typeface="Arial"/>
                <a:cs typeface="Arial"/>
              </a:rPr>
              <a:t>programmatically interfacing with customers</a:t>
            </a:r>
          </a:p>
        </p:txBody>
      </p:sp>
      <p:pic>
        <p:nvPicPr>
          <p:cNvPr id="10" name="Picture 9" descr="penn_blu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1" y="6172531"/>
            <a:ext cx="2025072" cy="6674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59" y="2113572"/>
            <a:ext cx="7867291" cy="317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9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"/>
    </mc:Choice>
    <mc:Fallback xmlns="">
      <p:transition spd="slow" advTm="167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BA2-38A0-C24F-B901-2DF08BAFC766}" type="slidenum">
              <a:rPr lang="en-US" smtClean="0">
                <a:latin typeface="Arial"/>
                <a:cs typeface="Arial"/>
              </a:rPr>
              <a:t>12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11" name="Shape 37"/>
          <p:cNvSpPr txBox="1">
            <a:spLocks/>
          </p:cNvSpPr>
          <p:nvPr/>
        </p:nvSpPr>
        <p:spPr>
          <a:xfrm>
            <a:off x="0" y="980868"/>
            <a:ext cx="9126855" cy="5375483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7300" indent="-342900" algn="l">
              <a:buFontTx/>
              <a:buChar char="-"/>
            </a:pPr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Motivation: building the next WAN</a:t>
            </a:r>
          </a:p>
          <a:p>
            <a:pPr marL="914400" algn="l"/>
            <a:endParaRPr lang="en-US" sz="1000" b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1257300" indent="-342900" algn="l">
              <a:buFontTx/>
              <a:buChar char="-"/>
            </a:pPr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Managing complexity by interfacing with </a:t>
            </a:r>
            <a:r>
              <a:rPr lang="en-US" sz="2400" b="1" dirty="0" err="1" smtClean="0">
                <a:solidFill>
                  <a:srgbClr val="000090"/>
                </a:solidFill>
                <a:latin typeface="Arial"/>
                <a:cs typeface="Arial"/>
              </a:rPr>
              <a:t>DevOps</a:t>
            </a:r>
            <a:endParaRPr lang="en-US" sz="20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marL="914400" algn="l"/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     SQL interface that can build flexible monitoring and diagnostics </a:t>
            </a:r>
          </a:p>
          <a:p>
            <a:pPr marL="914400" algn="l"/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     Example: drilling into the network, diagnosing LSP detour</a:t>
            </a:r>
          </a:p>
          <a:p>
            <a:pPr marL="914400" algn="l"/>
            <a:endParaRPr lang="en-US" sz="1000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1257300" indent="-342900" algn="l">
              <a:buFontTx/>
              <a:buChar char="-"/>
            </a:pPr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Handling chaos by rigorous engineering</a:t>
            </a:r>
          </a:p>
          <a:p>
            <a:pPr marL="914400" algn="l"/>
            <a:r>
              <a:rPr lang="en-US" sz="2400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   </a:t>
            </a:r>
            <a:r>
              <a:rPr lang="en-US" sz="2000" dirty="0" smtClean="0">
                <a:solidFill>
                  <a:schemeClr val="tx1"/>
                </a:solidFill>
                <a:latin typeface="Arial"/>
                <a:cs typeface="Arial"/>
              </a:rPr>
              <a:t>Measuring and probing the network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  <a:p>
            <a:pPr marL="914400" algn="l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    Choosing the right tunnel for the right application</a:t>
            </a:r>
            <a:b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     Combining traffic engineering and adaptive routing</a:t>
            </a:r>
          </a:p>
          <a:p>
            <a:pPr marL="914400" algn="l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    Example: fast rerouting, adaptively spreading traffic</a:t>
            </a:r>
          </a:p>
          <a:p>
            <a:pPr marL="914400" algn="l"/>
            <a:endParaRPr lang="en-US" sz="1000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1257300" indent="-342900" algn="l">
              <a:buFontTx/>
              <a:buChar char="-"/>
            </a:pPr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Delivering value by </a:t>
            </a:r>
            <a:r>
              <a:rPr lang="en-US" sz="2400" b="1" dirty="0">
                <a:solidFill>
                  <a:srgbClr val="000090"/>
                </a:solidFill>
                <a:latin typeface="Arial"/>
                <a:cs typeface="Arial"/>
              </a:rPr>
              <a:t>i</a:t>
            </a:r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nterfacing with customers</a:t>
            </a:r>
          </a:p>
          <a:p>
            <a:pPr marL="914400" algn="l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    Helping customers building network-aware applications</a:t>
            </a:r>
          </a:p>
          <a:p>
            <a:pPr marL="914400" algn="l"/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"/>
                <a:cs typeface="Arial"/>
              </a:rPr>
              <a:t>    Example: users rely on pricing API to cut costs</a:t>
            </a:r>
            <a:r>
              <a:rPr lang="en-US" sz="2400" dirty="0" smtClean="0">
                <a:solidFill>
                  <a:schemeClr val="tx1"/>
                </a:solidFill>
                <a:latin typeface="Arial"/>
                <a:cs typeface="Arial"/>
              </a:rPr>
              <a:t>	</a:t>
            </a:r>
            <a:endParaRPr lang="en" sz="2400" dirty="0" smtClean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37891" y="6414331"/>
            <a:ext cx="30909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Live demo? Questions?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" name="Shape 36"/>
          <p:cNvSpPr txBox="1">
            <a:spLocks/>
          </p:cNvSpPr>
          <p:nvPr/>
        </p:nvSpPr>
        <p:spPr>
          <a:xfrm>
            <a:off x="10039" y="11726"/>
            <a:ext cx="9116816" cy="909182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algn="l"/>
            <a:r>
              <a:rPr lang="en-US" sz="3200" b="1" smtClean="0">
                <a:latin typeface="Arial"/>
                <a:cs typeface="Arial"/>
              </a:rPr>
              <a:t>Summary</a:t>
            </a:r>
            <a:endParaRPr lang="en" sz="3200" b="1" dirty="0">
              <a:latin typeface="Arial"/>
              <a:cs typeface="Arial"/>
            </a:endParaRPr>
          </a:p>
        </p:txBody>
      </p:sp>
      <p:pic>
        <p:nvPicPr>
          <p:cNvPr id="8" name="Picture 7" descr="penn_blu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8" y="6200531"/>
            <a:ext cx="2025072" cy="6674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1556" y="978888"/>
            <a:ext cx="8497572" cy="565099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24075" y="1685922"/>
            <a:ext cx="8497572" cy="1147219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24075" y="3044540"/>
            <a:ext cx="8497572" cy="1866837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51556" y="5153792"/>
            <a:ext cx="8497572" cy="1174559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137890" y="22379"/>
            <a:ext cx="5646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Code:</a:t>
            </a:r>
            <a:r>
              <a:rPr lang="en-US" dirty="0" smtClean="0"/>
              <a:t> https</a:t>
            </a:r>
            <a:r>
              <a:rPr lang="en-US" dirty="0"/>
              <a:t>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wuyangjack</a:t>
            </a:r>
            <a:r>
              <a:rPr lang="en-US" dirty="0"/>
              <a:t>/</a:t>
            </a:r>
            <a:r>
              <a:rPr lang="en-US" dirty="0" err="1"/>
              <a:t>sdn-throwdown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999381" y="426217"/>
            <a:ext cx="38702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600"/>
              </a:spcBef>
            </a:pPr>
            <a:r>
              <a:rPr lang="en-US" sz="2000" b="1" dirty="0" smtClean="0">
                <a:latin typeface="Arial"/>
                <a:cs typeface="Arial"/>
              </a:rPr>
              <a:t>Team: Penn-Defined </a:t>
            </a:r>
            <a:r>
              <a:rPr lang="en-US" sz="2000" b="1" dirty="0">
                <a:latin typeface="Arial"/>
                <a:cs typeface="Arial"/>
              </a:rPr>
              <a:t>Networks</a:t>
            </a:r>
          </a:p>
        </p:txBody>
      </p:sp>
    </p:spTree>
    <p:extLst>
      <p:ext uri="{BB962C8B-B14F-4D97-AF65-F5344CB8AC3E}">
        <p14:creationId xmlns:p14="http://schemas.microsoft.com/office/powerpoint/2010/main" val="141045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"/>
    </mc:Choice>
    <mc:Fallback xmlns="">
      <p:transition spd="slow" advTm="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 animBg="1"/>
      <p:bldP spid="10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BA2-38A0-C24F-B901-2DF08BAFC766}" type="slidenum">
              <a:rPr lang="en-US" smtClean="0">
                <a:latin typeface="Arial"/>
                <a:cs typeface="Arial"/>
              </a:rPr>
              <a:t>2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7" name="Shape 37"/>
          <p:cNvSpPr txBox="1">
            <a:spLocks/>
          </p:cNvSpPr>
          <p:nvPr/>
        </p:nvSpPr>
        <p:spPr>
          <a:xfrm>
            <a:off x="2153" y="950216"/>
            <a:ext cx="9126855" cy="543952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7300" indent="-342900" algn="l">
              <a:buFontTx/>
              <a:buChar char="-"/>
            </a:pP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Traffic grows exponentially</a:t>
            </a:r>
          </a:p>
        </p:txBody>
      </p:sp>
      <p:sp>
        <p:nvSpPr>
          <p:cNvPr id="25" name="Shape 36"/>
          <p:cNvSpPr txBox="1">
            <a:spLocks/>
          </p:cNvSpPr>
          <p:nvPr/>
        </p:nvSpPr>
        <p:spPr>
          <a:xfrm>
            <a:off x="17144" y="11590"/>
            <a:ext cx="9126855" cy="909182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algn="l"/>
            <a:r>
              <a:rPr lang="en-US" sz="3200" b="1" dirty="0" smtClean="0">
                <a:latin typeface="Arial"/>
                <a:cs typeface="Arial"/>
              </a:rPr>
              <a:t>Motivation: </a:t>
            </a:r>
            <a:r>
              <a:rPr lang="en-US" sz="3200" dirty="0" smtClean="0">
                <a:latin typeface="Arial"/>
                <a:cs typeface="Arial"/>
              </a:rPr>
              <a:t>Building the next WAN</a:t>
            </a:r>
            <a:endParaRPr lang="en" sz="3200" dirty="0">
              <a:latin typeface="Arial"/>
              <a:cs typeface="Arial"/>
            </a:endParaRPr>
          </a:p>
        </p:txBody>
      </p:sp>
      <p:sp>
        <p:nvSpPr>
          <p:cNvPr id="17" name="Shape 37"/>
          <p:cNvSpPr txBox="1">
            <a:spLocks/>
          </p:cNvSpPr>
          <p:nvPr/>
        </p:nvSpPr>
        <p:spPr>
          <a:xfrm>
            <a:off x="17145" y="1434208"/>
            <a:ext cx="9126855" cy="543952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7300" indent="-342900" algn="l">
              <a:buFontTx/>
              <a:buChar char="-"/>
            </a:pP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Example: Comcast “Gigabit Pro”</a:t>
            </a:r>
          </a:p>
        </p:txBody>
      </p:sp>
      <p:sp>
        <p:nvSpPr>
          <p:cNvPr id="23" name="Shape 37"/>
          <p:cNvSpPr txBox="1">
            <a:spLocks/>
          </p:cNvSpPr>
          <p:nvPr/>
        </p:nvSpPr>
        <p:spPr>
          <a:xfrm>
            <a:off x="17145" y="1903210"/>
            <a:ext cx="9126855" cy="543952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7300" indent="-342900" algn="l">
              <a:buFontTx/>
              <a:buChar char="-"/>
            </a:pP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Challenge: How to manage WAN effectively 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494" y="2641982"/>
            <a:ext cx="7839856" cy="16723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860" y="4624096"/>
            <a:ext cx="8739267" cy="868028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5556312"/>
            <a:ext cx="91290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How can WAN management be easy and cost less?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144" y="5987178"/>
            <a:ext cx="91268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How can WAN provide more values to customers?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3" name="Picture 12" descr="penn_blue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1" y="6172531"/>
            <a:ext cx="2025072" cy="66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9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"/>
    </mc:Choice>
    <mc:Fallback xmlns="">
      <p:transition spd="slow" advTm="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27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BA2-38A0-C24F-B901-2DF08BAFC766}" type="slidenum">
              <a:rPr lang="en-US" smtClean="0">
                <a:latin typeface="Arial"/>
                <a:cs typeface="Arial"/>
              </a:rPr>
              <a:t>3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7" name="Shape 37"/>
          <p:cNvSpPr txBox="1">
            <a:spLocks/>
          </p:cNvSpPr>
          <p:nvPr/>
        </p:nvSpPr>
        <p:spPr>
          <a:xfrm>
            <a:off x="17143" y="965206"/>
            <a:ext cx="9126855" cy="543952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7300" indent="-342900" algn="l">
              <a:buFontTx/>
              <a:buChar char="-"/>
            </a:pP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Large number of heterogeneous devices</a:t>
            </a:r>
          </a:p>
        </p:txBody>
      </p:sp>
      <p:sp>
        <p:nvSpPr>
          <p:cNvPr id="25" name="Shape 36"/>
          <p:cNvSpPr txBox="1">
            <a:spLocks/>
          </p:cNvSpPr>
          <p:nvPr/>
        </p:nvSpPr>
        <p:spPr>
          <a:xfrm>
            <a:off x="17144" y="11590"/>
            <a:ext cx="9126855" cy="909182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algn="l"/>
            <a:r>
              <a:rPr lang="en-US" sz="3200" b="1" dirty="0" smtClean="0">
                <a:latin typeface="Arial"/>
                <a:cs typeface="Arial"/>
              </a:rPr>
              <a:t>Challenge #1: </a:t>
            </a:r>
            <a:r>
              <a:rPr lang="en-US" sz="3200" dirty="0" smtClean="0">
                <a:latin typeface="Arial"/>
                <a:cs typeface="Arial"/>
              </a:rPr>
              <a:t>Managing complexity</a:t>
            </a:r>
            <a:endParaRPr lang="en" sz="3200" dirty="0">
              <a:latin typeface="Arial"/>
              <a:cs typeface="Arial"/>
            </a:endParaRPr>
          </a:p>
        </p:txBody>
      </p:sp>
      <p:sp>
        <p:nvSpPr>
          <p:cNvPr id="11" name="Shape 37"/>
          <p:cNvSpPr txBox="1">
            <a:spLocks/>
          </p:cNvSpPr>
          <p:nvPr/>
        </p:nvSpPr>
        <p:spPr>
          <a:xfrm>
            <a:off x="2155" y="1839633"/>
            <a:ext cx="9126855" cy="543952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7300" indent="-342900" algn="l">
              <a:buFontTx/>
              <a:buChar char="-"/>
            </a:pP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How can operators process information at this scale?</a:t>
            </a:r>
          </a:p>
        </p:txBody>
      </p:sp>
      <p:sp>
        <p:nvSpPr>
          <p:cNvPr id="14" name="Shape 37"/>
          <p:cNvSpPr txBox="1">
            <a:spLocks/>
          </p:cNvSpPr>
          <p:nvPr/>
        </p:nvSpPr>
        <p:spPr>
          <a:xfrm>
            <a:off x="19643" y="1402416"/>
            <a:ext cx="9126855" cy="543952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7300" indent="-342900" algn="l">
              <a:buFontTx/>
              <a:buChar char="-"/>
            </a:pP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Multiple layers of protocols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07" y="2628719"/>
            <a:ext cx="7364773" cy="3482498"/>
          </a:xfrm>
          <a:prstGeom prst="rect">
            <a:avLst/>
          </a:prstGeom>
        </p:spPr>
      </p:pic>
      <p:pic>
        <p:nvPicPr>
          <p:cNvPr id="9" name="Picture 8" descr="penn_blu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1" y="6172531"/>
            <a:ext cx="2025072" cy="66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70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"/>
    </mc:Choice>
    <mc:Fallback xmlns="">
      <p:transition spd="slow" advTm="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BA2-38A0-C24F-B901-2DF08BAFC766}" type="slidenum">
              <a:rPr lang="en-US" smtClean="0">
                <a:latin typeface="Arial"/>
                <a:cs typeface="Arial"/>
              </a:rPr>
              <a:t>4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7" name="Shape 37"/>
          <p:cNvSpPr txBox="1">
            <a:spLocks/>
          </p:cNvSpPr>
          <p:nvPr/>
        </p:nvSpPr>
        <p:spPr>
          <a:xfrm>
            <a:off x="17143" y="965206"/>
            <a:ext cx="9126855" cy="543952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7300" indent="-342900" algn="l">
              <a:buFontTx/>
              <a:buChar char="-"/>
            </a:pP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Handling flexible management queries</a:t>
            </a:r>
          </a:p>
        </p:txBody>
      </p:sp>
      <p:sp>
        <p:nvSpPr>
          <p:cNvPr id="25" name="Shape 36"/>
          <p:cNvSpPr txBox="1">
            <a:spLocks/>
          </p:cNvSpPr>
          <p:nvPr/>
        </p:nvSpPr>
        <p:spPr>
          <a:xfrm>
            <a:off x="17144" y="11590"/>
            <a:ext cx="9126855" cy="909182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algn="l"/>
            <a:r>
              <a:rPr lang="en-US" sz="3200" b="1" dirty="0" smtClean="0">
                <a:latin typeface="Arial"/>
                <a:cs typeface="Arial"/>
              </a:rPr>
              <a:t>Solution #1: </a:t>
            </a:r>
            <a:r>
              <a:rPr lang="en-US" sz="3200" dirty="0" smtClean="0">
                <a:latin typeface="Arial"/>
                <a:cs typeface="Arial"/>
              </a:rPr>
              <a:t>Interface with </a:t>
            </a:r>
            <a:r>
              <a:rPr lang="en-US" sz="3200" dirty="0" err="1" smtClean="0">
                <a:latin typeface="Arial"/>
                <a:cs typeface="Arial"/>
              </a:rPr>
              <a:t>DevOps</a:t>
            </a:r>
            <a:endParaRPr lang="en" sz="3200" dirty="0">
              <a:latin typeface="Arial"/>
              <a:cs typeface="Arial"/>
            </a:endParaRPr>
          </a:p>
        </p:txBody>
      </p:sp>
      <p:sp>
        <p:nvSpPr>
          <p:cNvPr id="8" name="Shape 37"/>
          <p:cNvSpPr txBox="1">
            <a:spLocks/>
          </p:cNvSpPr>
          <p:nvPr/>
        </p:nvSpPr>
        <p:spPr>
          <a:xfrm>
            <a:off x="17145" y="1479178"/>
            <a:ext cx="9126855" cy="543952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7300" indent="-342900" algn="l">
              <a:buFontTx/>
              <a:buChar char="-"/>
            </a:pP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Designed for </a:t>
            </a:r>
            <a:r>
              <a:rPr lang="en-US" sz="2400" dirty="0" err="1" smtClean="0">
                <a:solidFill>
                  <a:srgbClr val="000090"/>
                </a:solidFill>
                <a:latin typeface="Arial"/>
                <a:cs typeface="Arial"/>
              </a:rPr>
              <a:t>DevOps</a:t>
            </a:r>
            <a:endParaRPr lang="en-US" sz="2400" dirty="0" smtClean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9" name="Shape 37"/>
          <p:cNvSpPr txBox="1">
            <a:spLocks/>
          </p:cNvSpPr>
          <p:nvPr/>
        </p:nvSpPr>
        <p:spPr>
          <a:xfrm>
            <a:off x="17145" y="2038120"/>
            <a:ext cx="9126855" cy="543952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7300" indent="-342900" algn="l">
              <a:buFontTx/>
              <a:buChar char="-"/>
            </a:pP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SQL interface for managing network states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143" y="2732459"/>
            <a:ext cx="91290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Is this LSP tunnel traversing a hot link?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51" y="3058237"/>
            <a:ext cx="7360920" cy="34806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0" y="3112329"/>
            <a:ext cx="7360920" cy="34562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20" y="3535482"/>
            <a:ext cx="8750300" cy="1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0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"/>
    </mc:Choice>
    <mc:Fallback xmlns="">
      <p:transition spd="slow" advTm="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BA2-38A0-C24F-B901-2DF08BAFC766}" type="slidenum">
              <a:rPr lang="en-US" smtClean="0">
                <a:latin typeface="Arial"/>
                <a:cs typeface="Arial"/>
              </a:rPr>
              <a:t>5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7" name="Shape 37"/>
          <p:cNvSpPr txBox="1">
            <a:spLocks/>
          </p:cNvSpPr>
          <p:nvPr/>
        </p:nvSpPr>
        <p:spPr>
          <a:xfrm>
            <a:off x="17143" y="965206"/>
            <a:ext cx="9126855" cy="543952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7300" indent="-342900" algn="l">
              <a:buFontTx/>
              <a:buChar char="-"/>
            </a:pP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Example #1: drilling into the network (#1-1, Yang) </a:t>
            </a:r>
          </a:p>
        </p:txBody>
      </p:sp>
      <p:sp>
        <p:nvSpPr>
          <p:cNvPr id="25" name="Shape 36"/>
          <p:cNvSpPr txBox="1">
            <a:spLocks/>
          </p:cNvSpPr>
          <p:nvPr/>
        </p:nvSpPr>
        <p:spPr>
          <a:xfrm>
            <a:off x="17144" y="11590"/>
            <a:ext cx="9126855" cy="909182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algn="l"/>
            <a:r>
              <a:rPr lang="en-US" sz="3200" b="1" dirty="0" smtClean="0">
                <a:latin typeface="Arial"/>
                <a:cs typeface="Arial"/>
              </a:rPr>
              <a:t>Demo #1: </a:t>
            </a:r>
            <a:r>
              <a:rPr lang="en-US" sz="3200" dirty="0" smtClean="0">
                <a:latin typeface="Arial"/>
                <a:cs typeface="Arial"/>
              </a:rPr>
              <a:t>Using SQL for network </a:t>
            </a:r>
            <a:r>
              <a:rPr lang="en-US" sz="3200" dirty="0">
                <a:latin typeface="Arial"/>
                <a:cs typeface="Arial"/>
              </a:rPr>
              <a:t>d</a:t>
            </a:r>
            <a:r>
              <a:rPr lang="en-US" sz="3200" dirty="0" smtClean="0">
                <a:latin typeface="Arial"/>
                <a:cs typeface="Arial"/>
              </a:rPr>
              <a:t>iagnostics</a:t>
            </a:r>
            <a:r>
              <a:rPr lang="en-US" sz="3200" b="1" dirty="0" smtClean="0">
                <a:latin typeface="Arial"/>
                <a:cs typeface="Arial"/>
              </a:rPr>
              <a:t> </a:t>
            </a:r>
            <a:endParaRPr lang="en" sz="3200" dirty="0">
              <a:latin typeface="Arial"/>
              <a:cs typeface="Arial"/>
            </a:endParaRPr>
          </a:p>
        </p:txBody>
      </p:sp>
      <p:sp>
        <p:nvSpPr>
          <p:cNvPr id="8" name="Shape 37"/>
          <p:cNvSpPr txBox="1">
            <a:spLocks/>
          </p:cNvSpPr>
          <p:nvPr/>
        </p:nvSpPr>
        <p:spPr>
          <a:xfrm>
            <a:off x="17145" y="1479178"/>
            <a:ext cx="9126855" cy="543952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7300" indent="-342900" algn="l">
              <a:buFontTx/>
              <a:buChar char="-"/>
            </a:pP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Example #2: diagnosing LSP detour (#1-2, Yang)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199211" y="5701486"/>
            <a:ext cx="106280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Recap: managing network complexity </a:t>
            </a:r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by </a:t>
            </a:r>
            <a:endParaRPr lang="en-US" sz="2200" b="1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914400" algn="ctr"/>
            <a:r>
              <a:rPr lang="en-US" sz="2200" b="1" dirty="0" smtClean="0">
                <a:solidFill>
                  <a:srgbClr val="FF0000"/>
                </a:solidFill>
                <a:latin typeface="Arial"/>
                <a:cs typeface="Arial"/>
              </a:rPr>
              <a:t>programmatically interfacing </a:t>
            </a:r>
            <a:r>
              <a:rPr lang="en-US" sz="2200" b="1" dirty="0">
                <a:solidFill>
                  <a:srgbClr val="FF0000"/>
                </a:solidFill>
                <a:latin typeface="Arial"/>
                <a:cs typeface="Arial"/>
              </a:rPr>
              <a:t>with </a:t>
            </a:r>
            <a:r>
              <a:rPr lang="en-US" sz="2200" b="1" dirty="0" err="1">
                <a:solidFill>
                  <a:srgbClr val="FF0000"/>
                </a:solidFill>
                <a:latin typeface="Arial"/>
                <a:cs typeface="Arial"/>
              </a:rPr>
              <a:t>DevOps</a:t>
            </a:r>
            <a:endParaRPr lang="en-US" sz="2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9" name="Picture 8" descr="penn_blu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1" y="6172531"/>
            <a:ext cx="2025072" cy="6674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216" y="2216265"/>
            <a:ext cx="6211018" cy="28585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037" y="2198529"/>
            <a:ext cx="7988060" cy="300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80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"/>
    </mc:Choice>
    <mc:Fallback xmlns="">
      <p:transition spd="slow" advTm="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BA2-38A0-C24F-B901-2DF08BAFC766}" type="slidenum">
              <a:rPr lang="en-US" smtClean="0">
                <a:latin typeface="Arial"/>
                <a:cs typeface="Arial"/>
              </a:rPr>
              <a:t>6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7" name="Shape 37"/>
          <p:cNvSpPr txBox="1">
            <a:spLocks/>
          </p:cNvSpPr>
          <p:nvPr/>
        </p:nvSpPr>
        <p:spPr>
          <a:xfrm>
            <a:off x="17143" y="965206"/>
            <a:ext cx="9126855" cy="543952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7300" indent="-342900" algn="l">
              <a:buFontTx/>
              <a:buChar char="-"/>
            </a:pP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Tunnels must be real-time and/or have high-throughput</a:t>
            </a:r>
          </a:p>
        </p:txBody>
      </p:sp>
      <p:sp>
        <p:nvSpPr>
          <p:cNvPr id="25" name="Shape 36"/>
          <p:cNvSpPr txBox="1">
            <a:spLocks/>
          </p:cNvSpPr>
          <p:nvPr/>
        </p:nvSpPr>
        <p:spPr>
          <a:xfrm>
            <a:off x="17144" y="11590"/>
            <a:ext cx="9126855" cy="909182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algn="l"/>
            <a:r>
              <a:rPr lang="en-US" sz="3200" b="1" dirty="0" smtClean="0">
                <a:latin typeface="Arial"/>
                <a:cs typeface="Arial"/>
              </a:rPr>
              <a:t>Challenge #2: </a:t>
            </a:r>
            <a:r>
              <a:rPr lang="en-US" sz="3200" dirty="0" smtClean="0">
                <a:latin typeface="Arial"/>
                <a:cs typeface="Arial"/>
              </a:rPr>
              <a:t>Handling chaos</a:t>
            </a:r>
            <a:endParaRPr lang="en" sz="3200" dirty="0">
              <a:latin typeface="Arial"/>
              <a:cs typeface="Arial"/>
            </a:endParaRPr>
          </a:p>
        </p:txBody>
      </p:sp>
      <p:sp>
        <p:nvSpPr>
          <p:cNvPr id="8" name="Shape 37"/>
          <p:cNvSpPr txBox="1">
            <a:spLocks/>
          </p:cNvSpPr>
          <p:nvPr/>
        </p:nvSpPr>
        <p:spPr>
          <a:xfrm>
            <a:off x="17145" y="1509158"/>
            <a:ext cx="9126855" cy="543952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7300" indent="-342900" algn="l">
              <a:buFontTx/>
              <a:buChar char="-"/>
            </a:pP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Failures / congestions are hard to predict</a:t>
            </a:r>
          </a:p>
        </p:txBody>
      </p:sp>
      <p:pic>
        <p:nvPicPr>
          <p:cNvPr id="9" name="Picture 8" descr="penn_blu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1" y="6172531"/>
            <a:ext cx="2025072" cy="66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86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"/>
    </mc:Choice>
    <mc:Fallback xmlns="">
      <p:transition spd="slow" advTm="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BA2-38A0-C24F-B901-2DF08BAFC766}" type="slidenum">
              <a:rPr lang="en-US" smtClean="0">
                <a:latin typeface="Arial"/>
                <a:cs typeface="Arial"/>
              </a:rPr>
              <a:t>7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7" name="Shape 37"/>
          <p:cNvSpPr txBox="1">
            <a:spLocks/>
          </p:cNvSpPr>
          <p:nvPr/>
        </p:nvSpPr>
        <p:spPr>
          <a:xfrm>
            <a:off x="17143" y="965206"/>
            <a:ext cx="9126855" cy="543952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7300" indent="-342900" algn="l">
              <a:buFontTx/>
              <a:buChar char="-"/>
            </a:pP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Measuring and probing network conditions</a:t>
            </a:r>
          </a:p>
        </p:txBody>
      </p:sp>
      <p:sp>
        <p:nvSpPr>
          <p:cNvPr id="25" name="Shape 36"/>
          <p:cNvSpPr txBox="1">
            <a:spLocks/>
          </p:cNvSpPr>
          <p:nvPr/>
        </p:nvSpPr>
        <p:spPr>
          <a:xfrm>
            <a:off x="17144" y="11590"/>
            <a:ext cx="9126855" cy="909182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algn="l"/>
            <a:r>
              <a:rPr lang="en-US" sz="3200" b="1" dirty="0" smtClean="0">
                <a:latin typeface="Arial"/>
                <a:cs typeface="Arial"/>
              </a:rPr>
              <a:t>Solution #2: </a:t>
            </a:r>
            <a:r>
              <a:rPr lang="en-US" sz="3200" dirty="0" smtClean="0">
                <a:latin typeface="Arial"/>
                <a:cs typeface="Arial"/>
              </a:rPr>
              <a:t>Adaptive routing + TE</a:t>
            </a:r>
            <a:endParaRPr lang="en" sz="3200" dirty="0">
              <a:latin typeface="Arial"/>
              <a:cs typeface="Arial"/>
            </a:endParaRPr>
          </a:p>
        </p:txBody>
      </p:sp>
      <p:sp>
        <p:nvSpPr>
          <p:cNvPr id="8" name="Shape 37"/>
          <p:cNvSpPr txBox="1">
            <a:spLocks/>
          </p:cNvSpPr>
          <p:nvPr/>
        </p:nvSpPr>
        <p:spPr>
          <a:xfrm>
            <a:off x="32135" y="1479178"/>
            <a:ext cx="9126855" cy="543952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7300" indent="-342900" algn="l">
              <a:buFontTx/>
              <a:buChar char="-"/>
            </a:pP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Assigning priorities to different tunnels</a:t>
            </a:r>
          </a:p>
        </p:txBody>
      </p:sp>
      <p:sp>
        <p:nvSpPr>
          <p:cNvPr id="9" name="Shape 37"/>
          <p:cNvSpPr txBox="1">
            <a:spLocks/>
          </p:cNvSpPr>
          <p:nvPr/>
        </p:nvSpPr>
        <p:spPr>
          <a:xfrm>
            <a:off x="47125" y="2023130"/>
            <a:ext cx="9126855" cy="543952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7300" indent="-342900" algn="l">
              <a:buFontTx/>
              <a:buChar char="-"/>
            </a:pP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Adaptively rerouting tunnels</a:t>
            </a:r>
          </a:p>
        </p:txBody>
      </p:sp>
      <p:sp>
        <p:nvSpPr>
          <p:cNvPr id="10" name="Shape 37"/>
          <p:cNvSpPr txBox="1">
            <a:spLocks/>
          </p:cNvSpPr>
          <p:nvPr/>
        </p:nvSpPr>
        <p:spPr>
          <a:xfrm>
            <a:off x="62115" y="2580369"/>
            <a:ext cx="9126855" cy="543952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7300" indent="-342900" algn="l">
              <a:buFontTx/>
              <a:buChar char="-"/>
            </a:pP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Combining with traffic engineering</a:t>
            </a:r>
          </a:p>
        </p:txBody>
      </p:sp>
      <p:pic>
        <p:nvPicPr>
          <p:cNvPr id="11" name="Picture 10" descr="penn_blu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1" y="6172531"/>
            <a:ext cx="2025072" cy="66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6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"/>
    </mc:Choice>
    <mc:Fallback xmlns="">
      <p:transition spd="slow" advTm="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BA2-38A0-C24F-B901-2DF08BAFC766}" type="slidenum">
              <a:rPr lang="en-US" smtClean="0">
                <a:latin typeface="Arial"/>
                <a:cs typeface="Arial"/>
              </a:rPr>
              <a:t>8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7" name="Shape 37"/>
          <p:cNvSpPr txBox="1">
            <a:spLocks/>
          </p:cNvSpPr>
          <p:nvPr/>
        </p:nvSpPr>
        <p:spPr>
          <a:xfrm>
            <a:off x="17143" y="965206"/>
            <a:ext cx="9126855" cy="543952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7300" indent="-342900" algn="l">
              <a:buFontTx/>
              <a:buChar char="-"/>
            </a:pP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Example #1: fast rerouting video traffic around failures (#2-1, Yang)</a:t>
            </a:r>
          </a:p>
          <a:p>
            <a:pPr marL="1257300" indent="-342900" algn="l">
              <a:buFontTx/>
              <a:buChar char="-"/>
            </a:pPr>
            <a:endParaRPr lang="en-US" sz="2400" dirty="0" smtClean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5" name="Shape 36"/>
          <p:cNvSpPr txBox="1">
            <a:spLocks/>
          </p:cNvSpPr>
          <p:nvPr/>
        </p:nvSpPr>
        <p:spPr>
          <a:xfrm>
            <a:off x="17144" y="11590"/>
            <a:ext cx="9126855" cy="909182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algn="l"/>
            <a:r>
              <a:rPr lang="en-US" sz="3200" b="1" dirty="0" smtClean="0">
                <a:latin typeface="Arial"/>
                <a:cs typeface="Arial"/>
              </a:rPr>
              <a:t>Demo #2: </a:t>
            </a:r>
            <a:r>
              <a:rPr lang="en-US" sz="3200" dirty="0" smtClean="0">
                <a:latin typeface="Arial"/>
                <a:cs typeface="Arial"/>
              </a:rPr>
              <a:t>Adaptive routing + Traffic engineering</a:t>
            </a:r>
            <a:endParaRPr lang="en" sz="3200" dirty="0">
              <a:latin typeface="Arial"/>
              <a:cs typeface="Arial"/>
            </a:endParaRPr>
          </a:p>
        </p:txBody>
      </p:sp>
      <p:sp>
        <p:nvSpPr>
          <p:cNvPr id="8" name="Shape 37"/>
          <p:cNvSpPr txBox="1">
            <a:spLocks/>
          </p:cNvSpPr>
          <p:nvPr/>
        </p:nvSpPr>
        <p:spPr>
          <a:xfrm>
            <a:off x="17253" y="1893246"/>
            <a:ext cx="8916887" cy="1177758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7300" indent="-342900" algn="l">
              <a:buFontTx/>
              <a:buChar char="-"/>
            </a:pP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Example #2: spreading traffic across </a:t>
            </a:r>
            <a:r>
              <a:rPr lang="en-US" sz="2400" smtClean="0">
                <a:solidFill>
                  <a:srgbClr val="000090"/>
                </a:solidFill>
                <a:latin typeface="Arial"/>
                <a:cs typeface="Arial"/>
              </a:rPr>
              <a:t>tunnels adaptively (#</a:t>
            </a: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2-2, </a:t>
            </a:r>
            <a:r>
              <a:rPr lang="en-US" sz="2400" dirty="0" err="1" smtClean="0">
                <a:solidFill>
                  <a:srgbClr val="000090"/>
                </a:solidFill>
                <a:latin typeface="Arial"/>
                <a:cs typeface="Arial"/>
              </a:rPr>
              <a:t>Yunchen</a:t>
            </a: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) </a:t>
            </a:r>
          </a:p>
        </p:txBody>
      </p:sp>
      <p:sp>
        <p:nvSpPr>
          <p:cNvPr id="9" name="Rectangle 8"/>
          <p:cNvSpPr/>
          <p:nvPr/>
        </p:nvSpPr>
        <p:spPr>
          <a:xfrm>
            <a:off x="-704534" y="5556312"/>
            <a:ext cx="963867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algn="ctr"/>
            <a:r>
              <a:rPr lang="en-US" sz="2300" b="1" dirty="0" smtClean="0">
                <a:solidFill>
                  <a:srgbClr val="FF0000"/>
                </a:solidFill>
                <a:latin typeface="Arial"/>
                <a:cs typeface="Arial"/>
              </a:rPr>
              <a:t>Recap: handling chaos in the network by </a:t>
            </a:r>
          </a:p>
          <a:p>
            <a:pPr marL="914400" algn="ctr"/>
            <a:r>
              <a:rPr lang="en-US" sz="2300" b="1" dirty="0" smtClean="0">
                <a:solidFill>
                  <a:srgbClr val="FF0000"/>
                </a:solidFill>
                <a:latin typeface="Arial"/>
                <a:cs typeface="Arial"/>
              </a:rPr>
              <a:t>rigorous engineering multiple components</a:t>
            </a:r>
            <a:endParaRPr lang="en-US" sz="23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0" name="Picture 9" descr="penn_blu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1" y="6172531"/>
            <a:ext cx="2025072" cy="6674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7189" y="2811343"/>
            <a:ext cx="4484711" cy="26932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416" y="2794090"/>
            <a:ext cx="4990814" cy="285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0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"/>
    </mc:Choice>
    <mc:Fallback xmlns="">
      <p:transition spd="slow" advTm="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FBA2-38A0-C24F-B901-2DF08BAFC766}" type="slidenum">
              <a:rPr lang="en-US" smtClean="0">
                <a:latin typeface="Arial"/>
                <a:cs typeface="Arial"/>
              </a:rPr>
              <a:t>9</a:t>
            </a:fld>
            <a:endParaRPr lang="en-US" dirty="0">
              <a:latin typeface="Arial"/>
              <a:cs typeface="Arial"/>
            </a:endParaRPr>
          </a:p>
        </p:txBody>
      </p:sp>
      <p:sp>
        <p:nvSpPr>
          <p:cNvPr id="7" name="Shape 37"/>
          <p:cNvSpPr txBox="1">
            <a:spLocks/>
          </p:cNvSpPr>
          <p:nvPr/>
        </p:nvSpPr>
        <p:spPr>
          <a:xfrm>
            <a:off x="17143" y="965206"/>
            <a:ext cx="9126855" cy="543952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7300" indent="-342900" algn="l">
              <a:buFontTx/>
              <a:buChar char="-"/>
            </a:pP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Customers can leverage information from the network</a:t>
            </a:r>
          </a:p>
        </p:txBody>
      </p:sp>
      <p:sp>
        <p:nvSpPr>
          <p:cNvPr id="25" name="Shape 36"/>
          <p:cNvSpPr txBox="1">
            <a:spLocks/>
          </p:cNvSpPr>
          <p:nvPr/>
        </p:nvSpPr>
        <p:spPr>
          <a:xfrm>
            <a:off x="17144" y="11590"/>
            <a:ext cx="9126855" cy="909182"/>
          </a:xfrm>
          <a:prstGeom prst="rect">
            <a:avLst/>
          </a:prstGeom>
        </p:spPr>
        <p:txBody>
          <a:bodyPr vert="horz" lIns="91425" tIns="91425" rIns="91425" bIns="91425" rtlCol="0" anchor="b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2880" algn="l"/>
            <a:r>
              <a:rPr lang="en-US" sz="3200" b="1" dirty="0" smtClean="0">
                <a:latin typeface="Arial"/>
                <a:cs typeface="Arial"/>
              </a:rPr>
              <a:t>Challenge #3: </a:t>
            </a:r>
            <a:r>
              <a:rPr lang="en-US" sz="3200" dirty="0" smtClean="0">
                <a:latin typeface="Arial"/>
                <a:cs typeface="Arial"/>
              </a:rPr>
              <a:t>Delivering more value</a:t>
            </a:r>
            <a:endParaRPr lang="en" sz="3200" dirty="0">
              <a:latin typeface="Arial"/>
              <a:cs typeface="Arial"/>
            </a:endParaRPr>
          </a:p>
        </p:txBody>
      </p:sp>
      <p:sp>
        <p:nvSpPr>
          <p:cNvPr id="9" name="Shape 37"/>
          <p:cNvSpPr txBox="1">
            <a:spLocks/>
          </p:cNvSpPr>
          <p:nvPr/>
        </p:nvSpPr>
        <p:spPr>
          <a:xfrm>
            <a:off x="32135" y="1494168"/>
            <a:ext cx="9126855" cy="543952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57300" indent="-342900" algn="l">
              <a:buFontTx/>
              <a:buChar char="-"/>
            </a:pP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Example: on-demand service in other industries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92" y="2567082"/>
            <a:ext cx="5337539" cy="23310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441" y="2611516"/>
            <a:ext cx="4909909" cy="3648335"/>
          </a:xfrm>
          <a:prstGeom prst="rect">
            <a:avLst/>
          </a:prstGeom>
        </p:spPr>
      </p:pic>
      <p:pic>
        <p:nvPicPr>
          <p:cNvPr id="10" name="Picture 9" descr="penn_blue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1" y="6172531"/>
            <a:ext cx="2025072" cy="66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90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"/>
    </mc:Choice>
    <mc:Fallback xmlns="">
      <p:transition spd="slow" advTm="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13581</TotalTime>
  <Words>404</Words>
  <Application>Microsoft Macintosh PowerPoint</Application>
  <PresentationFormat>On-screen Show (4:3)</PresentationFormat>
  <Paragraphs>89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Yang Wu</dc:creator>
  <cp:lastModifiedBy>Lisa DONG</cp:lastModifiedBy>
  <cp:revision>9083</cp:revision>
  <dcterms:created xsi:type="dcterms:W3CDTF">2013-11-19T01:19:59Z</dcterms:created>
  <dcterms:modified xsi:type="dcterms:W3CDTF">2016-03-14T03:05:05Z</dcterms:modified>
</cp:coreProperties>
</file>